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5A2BC90-EF80-423C-98AE-224753081D54}">
  <a:tblStyle styleId="{75A2BC90-EF80-423C-98AE-224753081D54}" styleName="Table_0"/>
</a:tblStyleLst>
</file>

<file path=ppt/_rels/presentation.xml.rels><?xml version="1.0" encoding="UTF-8" standalone="yes"?><Relationships xmlns="http://schemas.openxmlformats.org/package/2006/relationships"><Relationship Id="rId12" Type="http://schemas.openxmlformats.org/officeDocument/2006/relationships/slide" Target="slides/slide7.xml"/><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11" Type="http://schemas.openxmlformats.org/officeDocument/2006/relationships/slide" Target="slides/slide6.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7" name="Shape 47"/>
        <p:cNvGrpSpPr/>
        <p:nvPr/>
      </p:nvGrpSpPr>
      <p:grpSpPr>
        <a:xfrm>
          <a:off x="0" y="0"/>
          <a:ext cx="0" cy="0"/>
          <a:chOff x="0" y="0"/>
          <a:chExt cx="0" cy="0"/>
        </a:xfrm>
      </p:grpSpPr>
      <p:sp>
        <p:nvSpPr>
          <p:cNvPr id="48" name="Shape 48"/>
          <p:cNvSpPr/>
          <p:nvPr/>
        </p:nvSpPr>
        <p:spPr>
          <a:xfrm>
            <a:off x="0" y="0"/>
            <a:ext cx="9144000" cy="3723299"/>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49" name="Shape 49"/>
          <p:cNvSpPr txBox="1"/>
          <p:nvPr>
            <p:ph type="ctrTitle"/>
          </p:nvPr>
        </p:nvSpPr>
        <p:spPr>
          <a:xfrm>
            <a:off x="391160" y="1433988"/>
            <a:ext cx="8351399" cy="421499"/>
          </a:xfrm>
          <a:prstGeom prst="rect">
            <a:avLst/>
          </a:prstGeom>
        </p:spPr>
        <p:txBody>
          <a:bodyPr anchorCtr="0" anchor="ctr" bIns="91425" lIns="91425" rIns="91425" tIns="91425"/>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p:txBody>
      </p:sp>
      <p:sp>
        <p:nvSpPr>
          <p:cNvPr id="50" name="Shape 50"/>
          <p:cNvSpPr txBox="1"/>
          <p:nvPr>
            <p:ph idx="1" type="subTitle"/>
          </p:nvPr>
        </p:nvSpPr>
        <p:spPr>
          <a:xfrm>
            <a:off x="403761" y="1982435"/>
            <a:ext cx="8342400" cy="342300"/>
          </a:xfrm>
          <a:prstGeom prst="rect">
            <a:avLst/>
          </a:prstGeom>
        </p:spPr>
        <p:txBody>
          <a:bodyPr anchorCtr="0" anchor="ctr" bIns="91425" lIns="91425" rIns="91425" tIns="91425"/>
          <a:lstStyle>
            <a:lvl1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i="1" sz="2400">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x="2258800" y="1912668"/>
            <a:ext cx="4621799" cy="10799"/>
          </a:xfrm>
          <a:prstGeom prst="straightConnector1">
            <a:avLst/>
          </a:prstGeom>
          <a:noFill/>
          <a:ln cap="rnd" w="25400">
            <a:solidFill>
              <a:schemeClr val="accent2"/>
            </a:solidFill>
            <a:prstDash val="dot"/>
            <a:round/>
            <a:headEnd len="med" w="med" type="none"/>
            <a:tailEnd len="med" w="med" type="none"/>
          </a:ln>
        </p:spPr>
      </p:cxnSp>
      <p:sp>
        <p:nvSpPr>
          <p:cNvPr id="52" name="Shape 52"/>
          <p:cNvSpPr/>
          <p:nvPr/>
        </p:nvSpPr>
        <p:spPr>
          <a:xfrm>
            <a:off x="0" y="3030297"/>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3" name="Shape 53"/>
        <p:cNvGrpSpPr/>
        <p:nvPr/>
      </p:nvGrpSpPr>
      <p:grpSpPr>
        <a:xfrm>
          <a:off x="0" y="0"/>
          <a:ext cx="0" cy="0"/>
          <a:chOff x="0" y="0"/>
          <a:chExt cx="0" cy="0"/>
        </a:xfrm>
      </p:grpSpPr>
      <p:sp>
        <p:nvSpPr>
          <p:cNvPr id="54" name="Shape 54"/>
          <p:cNvSpPr/>
          <p:nvPr/>
        </p:nvSpPr>
        <p:spPr>
          <a:xfrm>
            <a:off x="0" y="0"/>
            <a:ext cx="9144000" cy="937200"/>
          </a:xfrm>
          <a:prstGeom prst="rect">
            <a:avLst/>
          </a:prstGeom>
          <a:solidFill>
            <a:srgbClr val="0C0C0C"/>
          </a:solidFill>
          <a:ln>
            <a:noFill/>
          </a:ln>
        </p:spPr>
        <p:txBody>
          <a:bodyPr anchorCtr="0" anchor="ctr" bIns="45700" lIns="91425" rIns="91425" tIns="45700">
            <a:noAutofit/>
          </a:bodyPr>
          <a:lstStyle/>
          <a:p>
            <a:pPr>
              <a:spcBef>
                <a:spcPts val="0"/>
              </a:spcBef>
              <a:buNone/>
            </a:pPr>
            <a:r>
              <a:t/>
            </a:r>
            <a:endParaRPr/>
          </a:p>
        </p:txBody>
      </p:sp>
      <p:sp>
        <p:nvSpPr>
          <p:cNvPr id="55" name="Shape 55"/>
          <p:cNvSpPr/>
          <p:nvPr/>
        </p:nvSpPr>
        <p:spPr>
          <a:xfrm>
            <a:off x="0" y="226265"/>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56" name="Shape 56"/>
          <p:cNvCxnSpPr/>
          <p:nvPr/>
        </p:nvCxnSpPr>
        <p:spPr>
          <a:xfrm flipH="1" rot="10800000">
            <a:off x="2258963" y="783855"/>
            <a:ext cx="4602300" cy="6900"/>
          </a:xfrm>
          <a:prstGeom prst="straightConnector1">
            <a:avLst/>
          </a:prstGeom>
          <a:noFill/>
          <a:ln cap="rnd" w="25400">
            <a:solidFill>
              <a:schemeClr val="accent2"/>
            </a:solidFill>
            <a:prstDash val="dot"/>
            <a:round/>
            <a:headEnd len="med" w="med" type="none"/>
            <a:tailEnd len="med" w="med" type="none"/>
          </a:ln>
        </p:spPr>
      </p:cxnSp>
      <p:sp>
        <p:nvSpPr>
          <p:cNvPr id="57" name="Shape 57"/>
          <p:cNvSpPr txBox="1"/>
          <p:nvPr>
            <p:ph idx="1" type="body"/>
          </p:nvPr>
        </p:nvSpPr>
        <p:spPr>
          <a:xfrm>
            <a:off x="457200" y="1200150"/>
            <a:ext cx="8229600" cy="3630300"/>
          </a:xfrm>
          <a:prstGeom prst="rect">
            <a:avLst/>
          </a:prstGeom>
        </p:spPr>
        <p:txBody>
          <a:bodyPr anchorCtr="0" anchor="t" bIns="91425" lIns="91425" rIns="91425" tIns="91425"/>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8" name="Shape 58"/>
          <p:cNvSpPr txBox="1"/>
          <p:nvPr>
            <p:ph type="title"/>
          </p:nvPr>
        </p:nvSpPr>
        <p:spPr>
          <a:xfrm>
            <a:off x="457200" y="13321"/>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9" name="Shape 59"/>
        <p:cNvGrpSpPr/>
        <p:nvPr/>
      </p:nvGrpSpPr>
      <p:grpSpPr>
        <a:xfrm>
          <a:off x="0" y="0"/>
          <a:ext cx="0" cy="0"/>
          <a:chOff x="0" y="0"/>
          <a:chExt cx="0" cy="0"/>
        </a:xfrm>
      </p:grpSpPr>
      <p:sp>
        <p:nvSpPr>
          <p:cNvPr id="60" name="Shape 60"/>
          <p:cNvSpPr/>
          <p:nvPr/>
        </p:nvSpPr>
        <p:spPr>
          <a:xfrm>
            <a:off x="0" y="0"/>
            <a:ext cx="4456799" cy="4708799"/>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61" name="Shape 61"/>
          <p:cNvSpPr/>
          <p:nvPr/>
        </p:nvSpPr>
        <p:spPr>
          <a:xfrm flipH="1">
            <a:off x="3434" y="3759780"/>
            <a:ext cx="4453249" cy="103309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62" name="Shape 62"/>
          <p:cNvCxnSpPr/>
          <p:nvPr/>
        </p:nvCxnSpPr>
        <p:spPr>
          <a:xfrm>
            <a:off x="409699" y="744077"/>
            <a:ext cx="3660000" cy="0"/>
          </a:xfrm>
          <a:prstGeom prst="straightConnector1">
            <a:avLst/>
          </a:prstGeom>
          <a:noFill/>
          <a:ln cap="rnd" w="25400">
            <a:solidFill>
              <a:schemeClr val="accent2"/>
            </a:solidFill>
            <a:prstDash val="dot"/>
            <a:round/>
            <a:headEnd len="med" w="med" type="none"/>
            <a:tailEnd len="med" w="med" type="none"/>
          </a:ln>
        </p:spPr>
      </p:cxnSp>
      <p:sp>
        <p:nvSpPr>
          <p:cNvPr id="63" name="Shape 63"/>
          <p:cNvSpPr txBox="1"/>
          <p:nvPr>
            <p:ph idx="1" type="body"/>
          </p:nvPr>
        </p:nvSpPr>
        <p:spPr>
          <a:xfrm>
            <a:off x="457200" y="1200150"/>
            <a:ext cx="3550799" cy="3630300"/>
          </a:xfrm>
          <a:prstGeom prst="rect">
            <a:avLst/>
          </a:prstGeom>
        </p:spPr>
        <p:txBody>
          <a:bodyPr anchorCtr="0" anchor="t" bIns="91425" lIns="91425" rIns="91425" tIns="91425"/>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64" name="Shape 64"/>
          <p:cNvSpPr txBox="1"/>
          <p:nvPr>
            <p:ph type="title"/>
          </p:nvPr>
        </p:nvSpPr>
        <p:spPr>
          <a:xfrm>
            <a:off x="457200" y="13321"/>
            <a:ext cx="3550799" cy="857400"/>
          </a:xfrm>
          <a:prstGeom prst="rect">
            <a:avLst/>
          </a:prstGeom>
        </p:spPr>
        <p:txBody>
          <a:bodyPr anchorCtr="0" anchor="ctr" bIns="91425" lIns="91425" rIns="91425" tIns="91425"/>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p:txBody>
      </p:sp>
      <p:sp>
        <p:nvSpPr>
          <p:cNvPr id="65" name="Shape 65"/>
          <p:cNvSpPr txBox="1"/>
          <p:nvPr>
            <p:ph idx="2" type="body"/>
          </p:nvPr>
        </p:nvSpPr>
        <p:spPr>
          <a:xfrm>
            <a:off x="5021123" y="1200150"/>
            <a:ext cx="3550799" cy="3630300"/>
          </a:xfrm>
          <a:prstGeom prst="rect">
            <a:avLst/>
          </a:prstGeom>
        </p:spPr>
        <p:txBody>
          <a:bodyPr anchorCtr="0" anchor="t" bIns="91425" lIns="91425" rIns="91425" tIns="91425"/>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p:nvPr/>
        </p:nvSpPr>
        <p:spPr>
          <a:xfrm>
            <a:off x="0" y="0"/>
            <a:ext cx="9144000" cy="937200"/>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68" name="Shape 68"/>
          <p:cNvSpPr/>
          <p:nvPr/>
        </p:nvSpPr>
        <p:spPr>
          <a:xfrm>
            <a:off x="0" y="226265"/>
            <a:ext cx="9143999" cy="795916"/>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69" name="Shape 69"/>
          <p:cNvCxnSpPr/>
          <p:nvPr/>
        </p:nvCxnSpPr>
        <p:spPr>
          <a:xfrm flipH="1" rot="10800000">
            <a:off x="2258963" y="783855"/>
            <a:ext cx="4602300" cy="6900"/>
          </a:xfrm>
          <a:prstGeom prst="straightConnector1">
            <a:avLst/>
          </a:prstGeom>
          <a:noFill/>
          <a:ln cap="rnd" w="25400">
            <a:solidFill>
              <a:schemeClr val="accent2"/>
            </a:solidFill>
            <a:prstDash val="dot"/>
            <a:round/>
            <a:headEnd len="med" w="med" type="none"/>
            <a:tailEnd len="med" w="med" type="none"/>
          </a:ln>
        </p:spPr>
      </p:cxnSp>
      <p:sp>
        <p:nvSpPr>
          <p:cNvPr id="70" name="Shape 70"/>
          <p:cNvSpPr txBox="1"/>
          <p:nvPr>
            <p:ph type="title"/>
          </p:nvPr>
        </p:nvSpPr>
        <p:spPr>
          <a:xfrm>
            <a:off x="457200" y="13321"/>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1" name="Shape 71"/>
        <p:cNvGrpSpPr/>
        <p:nvPr/>
      </p:nvGrpSpPr>
      <p:grpSpPr>
        <a:xfrm>
          <a:off x="0" y="0"/>
          <a:ext cx="0" cy="0"/>
          <a:chOff x="0" y="0"/>
          <a:chExt cx="0" cy="0"/>
        </a:xfrm>
      </p:grpSpPr>
      <p:sp>
        <p:nvSpPr>
          <p:cNvPr id="72" name="Shape 72"/>
          <p:cNvSpPr/>
          <p:nvPr/>
        </p:nvSpPr>
        <p:spPr>
          <a:xfrm rot="10800000">
            <a:off x="-5937" y="4110402"/>
            <a:ext cx="4453249" cy="103309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73" name="Shape 73"/>
          <p:cNvCxnSpPr/>
          <p:nvPr/>
        </p:nvCxnSpPr>
        <p:spPr>
          <a:xfrm>
            <a:off x="388492" y="4409677"/>
            <a:ext cx="3708599" cy="3600"/>
          </a:xfrm>
          <a:prstGeom prst="straightConnector1">
            <a:avLst/>
          </a:prstGeom>
          <a:noFill/>
          <a:ln cap="rnd" w="25400">
            <a:solidFill>
              <a:schemeClr val="accent2"/>
            </a:solidFill>
            <a:prstDash val="dot"/>
            <a:round/>
            <a:headEnd len="med" w="med" type="none"/>
            <a:tailEnd len="med" w="med" type="none"/>
          </a:ln>
        </p:spPr>
      </p:cxnSp>
      <p:sp>
        <p:nvSpPr>
          <p:cNvPr id="74" name="Shape 74"/>
          <p:cNvSpPr txBox="1"/>
          <p:nvPr>
            <p:ph idx="1" type="body"/>
          </p:nvPr>
        </p:nvSpPr>
        <p:spPr>
          <a:xfrm>
            <a:off x="388492" y="4493760"/>
            <a:ext cx="3644400" cy="387599"/>
          </a:xfrm>
          <a:prstGeom prst="rect">
            <a:avLst/>
          </a:prstGeom>
        </p:spPr>
        <p:txBody>
          <a:bodyPr anchorCtr="0" anchor="t" bIns="91425" lIns="91425" rIns="91425" tIns="91425"/>
          <a:lstStyle>
            <a:lvl1pPr>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5" name="Shape 7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grpSp>
      <p:sp>
        <p:nvSpPr>
          <p:cNvPr id="45" name="Shape 45"/>
          <p:cNvSpPr txBox="1"/>
          <p:nvPr>
            <p:ph type="title"/>
          </p:nvPr>
        </p:nvSpPr>
        <p:spPr>
          <a:xfrm>
            <a:off x="457200" y="205978"/>
            <a:ext cx="8229600" cy="857400"/>
          </a:xfrm>
          <a:prstGeom prst="rect">
            <a:avLst/>
          </a:prstGeom>
          <a:noFill/>
          <a:ln>
            <a:noFill/>
          </a:ln>
        </p:spPr>
        <p:txBody>
          <a:bodyPr anchorCtr="0" anchor="ctr" bIns="91425" lIns="91425" rIns="91425" tIns="91425"/>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p:txBody>
      </p:sp>
      <p:sp>
        <p:nvSpPr>
          <p:cNvPr id="46" name="Shape 46"/>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ctrTitle"/>
          </p:nvPr>
        </p:nvSpPr>
        <p:spPr>
          <a:xfrm>
            <a:off x="391160" y="1281588"/>
            <a:ext cx="8351399" cy="421499"/>
          </a:xfrm>
          <a:prstGeom prst="rect">
            <a:avLst/>
          </a:prstGeom>
        </p:spPr>
        <p:txBody>
          <a:bodyPr anchorCtr="0" anchor="ctr" bIns="91425" lIns="91425" rIns="91425" tIns="91425">
            <a:noAutofit/>
          </a:bodyPr>
          <a:lstStyle/>
          <a:p>
            <a:pPr>
              <a:spcBef>
                <a:spcPts val="0"/>
              </a:spcBef>
              <a:buNone/>
            </a:pPr>
            <a:r>
              <a:rPr lang="en"/>
              <a:t>“Slip or Trip” </a:t>
            </a:r>
          </a:p>
        </p:txBody>
      </p:sp>
      <p:sp>
        <p:nvSpPr>
          <p:cNvPr id="78" name="Shape 78"/>
          <p:cNvSpPr txBox="1"/>
          <p:nvPr>
            <p:ph idx="1" type="subTitle"/>
          </p:nvPr>
        </p:nvSpPr>
        <p:spPr>
          <a:xfrm>
            <a:off x="403761" y="1982435"/>
            <a:ext cx="8342400" cy="342300"/>
          </a:xfrm>
          <a:prstGeom prst="rect">
            <a:avLst/>
          </a:prstGeom>
        </p:spPr>
        <p:txBody>
          <a:bodyPr anchorCtr="0" anchor="ctr" bIns="91425" lIns="91425" rIns="91425" tIns="91425">
            <a:noAutofit/>
          </a:bodyPr>
          <a:lstStyle/>
          <a:p>
            <a:pPr rtl="0">
              <a:spcBef>
                <a:spcPts val="0"/>
              </a:spcBef>
              <a:buNone/>
            </a:pPr>
            <a:r>
              <a:rPr lang="en"/>
              <a:t>Backing interpretations of evidence with </a:t>
            </a:r>
          </a:p>
          <a:p>
            <a:pPr>
              <a:spcBef>
                <a:spcPts val="0"/>
              </a:spcBef>
              <a:buNone/>
            </a:pPr>
            <a:r>
              <a:rPr lang="en"/>
              <a:t>general rules (Warrants)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13321"/>
            <a:ext cx="8229600" cy="857400"/>
          </a:xfrm>
          <a:prstGeom prst="rect">
            <a:avLst/>
          </a:prstGeom>
        </p:spPr>
        <p:txBody>
          <a:bodyPr anchorCtr="0" anchor="ctr" bIns="91425" lIns="91425" rIns="91425" tIns="91425">
            <a:noAutofit/>
          </a:bodyPr>
          <a:lstStyle/>
          <a:p>
            <a:pPr>
              <a:spcBef>
                <a:spcPts val="0"/>
              </a:spcBef>
              <a:buNone/>
            </a:pPr>
            <a:r>
              <a:rPr lang="en"/>
              <a:t>Interpreting Evidence</a:t>
            </a:r>
          </a:p>
        </p:txBody>
      </p:sp>
      <p:sp>
        <p:nvSpPr>
          <p:cNvPr id="84" name="Shape 84"/>
          <p:cNvSpPr txBox="1"/>
          <p:nvPr/>
        </p:nvSpPr>
        <p:spPr>
          <a:xfrm>
            <a:off x="397075" y="1593450"/>
            <a:ext cx="4442999" cy="2202000"/>
          </a:xfrm>
          <a:prstGeom prst="rect">
            <a:avLst/>
          </a:prstGeom>
          <a:noFill/>
          <a:ln>
            <a:noFill/>
          </a:ln>
        </p:spPr>
        <p:txBody>
          <a:bodyPr anchorCtr="0" anchor="t" bIns="91425" lIns="91425" rIns="91425" tIns="91425">
            <a:noAutofit/>
          </a:bodyPr>
          <a:lstStyle/>
          <a:p>
            <a:pPr lvl="0" rtl="0" algn="ctr">
              <a:lnSpc>
                <a:spcPct val="115000"/>
              </a:lnSpc>
              <a:spcBef>
                <a:spcPts val="1500"/>
              </a:spcBef>
              <a:spcAft>
                <a:spcPts val="800"/>
              </a:spcAft>
              <a:buNone/>
            </a:pPr>
            <a:r>
              <a:rPr lang="en" sz="2500" u="sng">
                <a:solidFill>
                  <a:srgbClr val="E06666"/>
                </a:solidFill>
                <a:latin typeface="Georgia"/>
                <a:ea typeface="Georgia"/>
                <a:cs typeface="Georgia"/>
                <a:sym typeface="Georgia"/>
              </a:rPr>
              <a:t>According to Webster:</a:t>
            </a:r>
          </a:p>
          <a:p>
            <a:pPr lvl="0" rtl="0">
              <a:lnSpc>
                <a:spcPct val="115000"/>
              </a:lnSpc>
              <a:spcBef>
                <a:spcPts val="1500"/>
              </a:spcBef>
              <a:spcAft>
                <a:spcPts val="800"/>
              </a:spcAft>
              <a:buClr>
                <a:schemeClr val="dk1"/>
              </a:buClr>
              <a:buSzPct val="47826"/>
              <a:buFont typeface="Arial"/>
              <a:buNone/>
            </a:pPr>
            <a:r>
              <a:rPr b="1" lang="en" sz="2300">
                <a:solidFill>
                  <a:schemeClr val="dk1"/>
                </a:solidFill>
                <a:latin typeface="Georgia"/>
                <a:ea typeface="Georgia"/>
                <a:cs typeface="Georgia"/>
                <a:sym typeface="Georgia"/>
              </a:rPr>
              <a:t>war·rant</a:t>
            </a:r>
            <a:r>
              <a:rPr b="1" lang="en" sz="2000">
                <a:solidFill>
                  <a:schemeClr val="dk1"/>
                </a:solidFill>
                <a:latin typeface="Georgia"/>
                <a:ea typeface="Georgia"/>
                <a:cs typeface="Georgia"/>
                <a:sym typeface="Georgia"/>
              </a:rPr>
              <a:t> (noun)</a:t>
            </a:r>
            <a:r>
              <a:rPr lang="en" sz="2000">
                <a:solidFill>
                  <a:schemeClr val="dk1"/>
                </a:solidFill>
                <a:latin typeface="Verdana"/>
                <a:ea typeface="Verdana"/>
                <a:cs typeface="Verdana"/>
                <a:sym typeface="Verdana"/>
              </a:rPr>
              <a:t> </a:t>
            </a:r>
          </a:p>
          <a:p>
            <a:pPr lvl="0" rtl="0">
              <a:lnSpc>
                <a:spcPct val="150000"/>
              </a:lnSpc>
              <a:spcBef>
                <a:spcPts val="800"/>
              </a:spcBef>
              <a:spcAft>
                <a:spcPts val="200"/>
              </a:spcAft>
              <a:buClr>
                <a:schemeClr val="dk1"/>
              </a:buClr>
              <a:buSzPct val="55000"/>
              <a:buFont typeface="Arial"/>
              <a:buNone/>
            </a:pPr>
            <a:r>
              <a:rPr lang="en" sz="2000">
                <a:solidFill>
                  <a:schemeClr val="dk1"/>
                </a:solidFill>
                <a:latin typeface="Verdana"/>
                <a:ea typeface="Verdana"/>
                <a:cs typeface="Verdana"/>
                <a:sym typeface="Verdana"/>
              </a:rPr>
              <a:t>: a reason for thinking, deciding, or doing something</a:t>
            </a:r>
          </a:p>
          <a:p>
            <a:pPr>
              <a:spcBef>
                <a:spcPts val="0"/>
              </a:spcBef>
              <a:buNone/>
            </a:pPr>
            <a:r>
              <a:t/>
            </a:r>
            <a:endParaRPr sz="2000"/>
          </a:p>
        </p:txBody>
      </p:sp>
      <p:pic>
        <p:nvPicPr>
          <p:cNvPr id="85" name="Shape 85"/>
          <p:cNvPicPr preferRelativeResize="0"/>
          <p:nvPr/>
        </p:nvPicPr>
        <p:blipFill>
          <a:blip r:embed="rId3">
            <a:alphaModFix/>
          </a:blip>
          <a:stretch>
            <a:fillRect/>
          </a:stretch>
        </p:blipFill>
        <p:spPr>
          <a:xfrm>
            <a:off x="5019675" y="1616250"/>
            <a:ext cx="3839100" cy="2580799"/>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idx="1" type="body"/>
          </p:nvPr>
        </p:nvSpPr>
        <p:spPr>
          <a:xfrm>
            <a:off x="457200" y="1200150"/>
            <a:ext cx="8229600" cy="962400"/>
          </a:xfrm>
          <a:prstGeom prst="rect">
            <a:avLst/>
          </a:prstGeom>
        </p:spPr>
        <p:txBody>
          <a:bodyPr anchorCtr="0" anchor="t" bIns="91425" lIns="91425" rIns="91425" tIns="91425">
            <a:noAutofit/>
          </a:bodyPr>
          <a:lstStyle/>
          <a:p>
            <a:pPr algn="ctr">
              <a:spcBef>
                <a:spcPts val="0"/>
              </a:spcBef>
              <a:buNone/>
            </a:pPr>
            <a:r>
              <a:rPr lang="en" sz="2500">
                <a:solidFill>
                  <a:schemeClr val="accent3"/>
                </a:solidFill>
              </a:rPr>
              <a:t>You are being asked to explain the general rules of life/the world or previous knowledge that lead you to your conclusion or claim.</a:t>
            </a:r>
          </a:p>
        </p:txBody>
      </p:sp>
      <p:sp>
        <p:nvSpPr>
          <p:cNvPr id="91" name="Shape 91"/>
          <p:cNvSpPr txBox="1"/>
          <p:nvPr>
            <p:ph type="title"/>
          </p:nvPr>
        </p:nvSpPr>
        <p:spPr>
          <a:xfrm>
            <a:off x="457200" y="13321"/>
            <a:ext cx="8229600" cy="857400"/>
          </a:xfrm>
          <a:prstGeom prst="rect">
            <a:avLst/>
          </a:prstGeom>
        </p:spPr>
        <p:txBody>
          <a:bodyPr anchorCtr="0" anchor="ctr" bIns="91425" lIns="91425" rIns="91425" tIns="91425">
            <a:noAutofit/>
          </a:bodyPr>
          <a:lstStyle/>
          <a:p>
            <a:pPr>
              <a:spcBef>
                <a:spcPts val="0"/>
              </a:spcBef>
              <a:buNone/>
            </a:pPr>
            <a:r>
              <a:rPr lang="en" sz="4000"/>
              <a:t>When asked to provide a warrant...</a:t>
            </a:r>
          </a:p>
        </p:txBody>
      </p:sp>
      <p:sp>
        <p:nvSpPr>
          <p:cNvPr id="92" name="Shape 92"/>
          <p:cNvSpPr txBox="1"/>
          <p:nvPr/>
        </p:nvSpPr>
        <p:spPr>
          <a:xfrm>
            <a:off x="194275" y="2129725"/>
            <a:ext cx="2913900" cy="2098500"/>
          </a:xfrm>
          <a:prstGeom prst="rect">
            <a:avLst/>
          </a:prstGeom>
          <a:noFill/>
          <a:ln>
            <a:noFill/>
          </a:ln>
        </p:spPr>
        <p:txBody>
          <a:bodyPr anchorCtr="0" anchor="t" bIns="91425" lIns="91425" rIns="91425" tIns="91425">
            <a:noAutofit/>
          </a:bodyPr>
          <a:lstStyle/>
          <a:p>
            <a:pPr rtl="0">
              <a:spcBef>
                <a:spcPts val="0"/>
              </a:spcBef>
              <a:buNone/>
            </a:pPr>
            <a:r>
              <a:rPr lang="en" sz="2400"/>
              <a:t>Example:</a:t>
            </a:r>
          </a:p>
          <a:p>
            <a:pPr rtl="0">
              <a:spcBef>
                <a:spcPts val="0"/>
              </a:spcBef>
              <a:buNone/>
            </a:pPr>
            <a:r>
              <a:t/>
            </a:r>
            <a:endParaRPr sz="2400"/>
          </a:p>
          <a:p>
            <a:pPr>
              <a:spcBef>
                <a:spcPts val="0"/>
              </a:spcBef>
              <a:buNone/>
            </a:pPr>
            <a:r>
              <a:rPr lang="en" sz="2400"/>
              <a:t>It’s going to rain. → </a:t>
            </a:r>
          </a:p>
        </p:txBody>
      </p:sp>
      <p:sp>
        <p:nvSpPr>
          <p:cNvPr id="93" name="Shape 93"/>
          <p:cNvSpPr txBox="1"/>
          <p:nvPr/>
        </p:nvSpPr>
        <p:spPr>
          <a:xfrm>
            <a:off x="2785075" y="2063850"/>
            <a:ext cx="2913900" cy="1326299"/>
          </a:xfrm>
          <a:prstGeom prst="rect">
            <a:avLst/>
          </a:prstGeom>
          <a:noFill/>
          <a:ln>
            <a:noFill/>
          </a:ln>
        </p:spPr>
        <p:txBody>
          <a:bodyPr anchorCtr="0" anchor="t" bIns="91425" lIns="91425" rIns="91425" tIns="91425">
            <a:noAutofit/>
          </a:bodyPr>
          <a:lstStyle/>
          <a:p>
            <a:pPr lvl="0" rtl="0">
              <a:spcBef>
                <a:spcPts val="0"/>
              </a:spcBef>
              <a:buNone/>
            </a:pPr>
            <a:r>
              <a:t/>
            </a:r>
            <a:endParaRPr sz="2400"/>
          </a:p>
          <a:p>
            <a:pPr lvl="0" rtl="0">
              <a:spcBef>
                <a:spcPts val="0"/>
              </a:spcBef>
              <a:buNone/>
            </a:pPr>
            <a:r>
              <a:t/>
            </a:r>
            <a:endParaRPr sz="2400"/>
          </a:p>
          <a:p>
            <a:pPr lvl="0" rtl="0" algn="ctr">
              <a:spcBef>
                <a:spcPts val="0"/>
              </a:spcBef>
              <a:buNone/>
            </a:pPr>
            <a:r>
              <a:rPr lang="en" sz="2400"/>
              <a:t>Dark Clouds, cool moist air, compost smell </a:t>
            </a:r>
          </a:p>
        </p:txBody>
      </p:sp>
      <p:sp>
        <p:nvSpPr>
          <p:cNvPr id="94" name="Shape 94"/>
          <p:cNvSpPr txBox="1"/>
          <p:nvPr/>
        </p:nvSpPr>
        <p:spPr>
          <a:xfrm>
            <a:off x="6022350" y="2097475"/>
            <a:ext cx="3055799" cy="2098500"/>
          </a:xfrm>
          <a:prstGeom prst="rect">
            <a:avLst/>
          </a:prstGeom>
          <a:noFill/>
          <a:ln>
            <a:noFill/>
          </a:ln>
        </p:spPr>
        <p:txBody>
          <a:bodyPr anchorCtr="0" anchor="t" bIns="91425" lIns="91425" rIns="91425" tIns="91425">
            <a:noAutofit/>
          </a:bodyPr>
          <a:lstStyle/>
          <a:p>
            <a:pPr lvl="0" rtl="0" algn="ctr">
              <a:spcBef>
                <a:spcPts val="0"/>
              </a:spcBef>
              <a:buNone/>
            </a:pPr>
            <a:r>
              <a:rPr lang="en" sz="2300"/>
              <a:t> As a general rule, when there is a combination of dark clouds, extra moisture in the air, and an atmospheric smell, it rains.</a:t>
            </a:r>
          </a:p>
        </p:txBody>
      </p:sp>
      <p:sp>
        <p:nvSpPr>
          <p:cNvPr id="95" name="Shape 95"/>
          <p:cNvSpPr txBox="1"/>
          <p:nvPr/>
        </p:nvSpPr>
        <p:spPr>
          <a:xfrm>
            <a:off x="5719450" y="2668825"/>
            <a:ext cx="814200" cy="803400"/>
          </a:xfrm>
          <a:prstGeom prst="rect">
            <a:avLst/>
          </a:prstGeom>
          <a:noFill/>
          <a:ln>
            <a:noFill/>
          </a:ln>
        </p:spPr>
        <p:txBody>
          <a:bodyPr anchorCtr="0" anchor="ctr" bIns="91425" lIns="91425" rIns="91425" tIns="91425">
            <a:noAutofit/>
          </a:bodyPr>
          <a:lstStyle/>
          <a:p>
            <a:pPr lvl="0" rtl="0">
              <a:spcBef>
                <a:spcPts val="0"/>
              </a:spcBef>
              <a:buNone/>
            </a:pPr>
            <a:r>
              <a:rPr lang="en" sz="2400">
                <a:solidFill>
                  <a:schemeClr val="dk1"/>
                </a:solidFill>
              </a:rPr>
              <a:t>→ </a:t>
            </a:r>
          </a:p>
        </p:txBody>
      </p:sp>
      <p:sp>
        <p:nvSpPr>
          <p:cNvPr id="96" name="Shape 96"/>
          <p:cNvSpPr txBox="1"/>
          <p:nvPr/>
        </p:nvSpPr>
        <p:spPr>
          <a:xfrm>
            <a:off x="620100" y="3396025"/>
            <a:ext cx="1564199" cy="587699"/>
          </a:xfrm>
          <a:prstGeom prst="rect">
            <a:avLst/>
          </a:prstGeom>
          <a:noFill/>
          <a:ln>
            <a:noFill/>
          </a:ln>
        </p:spPr>
        <p:txBody>
          <a:bodyPr anchorCtr="0" anchor="ctr" bIns="91425" lIns="91425" rIns="91425" tIns="91425">
            <a:noAutofit/>
          </a:bodyPr>
          <a:lstStyle/>
          <a:p>
            <a:pPr lvl="0" rtl="0">
              <a:spcBef>
                <a:spcPts val="0"/>
              </a:spcBef>
              <a:buNone/>
            </a:pPr>
            <a:r>
              <a:rPr lang="en" sz="2400">
                <a:solidFill>
                  <a:srgbClr val="E06666"/>
                </a:solidFill>
              </a:rPr>
              <a:t>(Claim)</a:t>
            </a:r>
          </a:p>
        </p:txBody>
      </p:sp>
      <p:sp>
        <p:nvSpPr>
          <p:cNvPr id="97" name="Shape 97"/>
          <p:cNvSpPr txBox="1"/>
          <p:nvPr/>
        </p:nvSpPr>
        <p:spPr>
          <a:xfrm>
            <a:off x="3490600" y="3983725"/>
            <a:ext cx="1792200" cy="587699"/>
          </a:xfrm>
          <a:prstGeom prst="rect">
            <a:avLst/>
          </a:prstGeom>
          <a:noFill/>
          <a:ln>
            <a:noFill/>
          </a:ln>
        </p:spPr>
        <p:txBody>
          <a:bodyPr anchorCtr="0" anchor="ctr" bIns="91425" lIns="91425" rIns="91425" tIns="91425">
            <a:noAutofit/>
          </a:bodyPr>
          <a:lstStyle/>
          <a:p>
            <a:pPr lvl="0" rtl="0">
              <a:spcBef>
                <a:spcPts val="0"/>
              </a:spcBef>
              <a:buNone/>
            </a:pPr>
            <a:r>
              <a:rPr lang="en" sz="2400">
                <a:solidFill>
                  <a:srgbClr val="E06666"/>
                </a:solidFill>
              </a:rPr>
              <a:t>(Grounds)</a:t>
            </a:r>
          </a:p>
        </p:txBody>
      </p:sp>
      <p:sp>
        <p:nvSpPr>
          <p:cNvPr id="98" name="Shape 98"/>
          <p:cNvSpPr txBox="1"/>
          <p:nvPr/>
        </p:nvSpPr>
        <p:spPr>
          <a:xfrm>
            <a:off x="6894600" y="4571425"/>
            <a:ext cx="1792200" cy="587699"/>
          </a:xfrm>
          <a:prstGeom prst="rect">
            <a:avLst/>
          </a:prstGeom>
          <a:noFill/>
          <a:ln>
            <a:noFill/>
          </a:ln>
        </p:spPr>
        <p:txBody>
          <a:bodyPr anchorCtr="0" anchor="ctr" bIns="91425" lIns="91425" rIns="91425" tIns="91425">
            <a:noAutofit/>
          </a:bodyPr>
          <a:lstStyle/>
          <a:p>
            <a:pPr lvl="0" rtl="0">
              <a:spcBef>
                <a:spcPts val="0"/>
              </a:spcBef>
              <a:buNone/>
            </a:pPr>
            <a:r>
              <a:rPr lang="en" sz="2400">
                <a:solidFill>
                  <a:srgbClr val="E06666"/>
                </a:solidFill>
              </a:rPr>
              <a:t>(Warrant)</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par>
                                <p:cTn fill="hold" nodeType="with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idx="1" type="body"/>
          </p:nvPr>
        </p:nvSpPr>
        <p:spPr>
          <a:xfrm>
            <a:off x="4205500" y="971550"/>
            <a:ext cx="4716599" cy="4040699"/>
          </a:xfrm>
          <a:prstGeom prst="rect">
            <a:avLst/>
          </a:prstGeom>
        </p:spPr>
        <p:txBody>
          <a:bodyPr anchorCtr="0" anchor="t" bIns="91425" lIns="91425" rIns="91425" tIns="91425">
            <a:noAutofit/>
          </a:bodyPr>
          <a:lstStyle/>
          <a:p>
            <a:pPr indent="457200" lvl="0" rtl="0">
              <a:spcBef>
                <a:spcPts val="0"/>
              </a:spcBef>
              <a:buNone/>
            </a:pPr>
            <a:r>
              <a:rPr lang="en" sz="1500"/>
              <a:t>At ﬁve-feet-six and a hundred and ten pounds, Queenie Volupides was a sight to behold and to clasp. When she tore out of the house after a tiff with her husband, Arthur, she went to the country club where there was a party going on.</a:t>
            </a:r>
          </a:p>
          <a:p>
            <a:pPr lvl="0" rtl="0">
              <a:spcBef>
                <a:spcPts val="0"/>
              </a:spcBef>
              <a:buNone/>
            </a:pPr>
            <a:r>
              <a:rPr lang="en" sz="1500"/>
              <a:t> 	She left the club shortly before one in the morning and invited a few friends to follow her home and have one more drink.</a:t>
            </a:r>
          </a:p>
          <a:p>
            <a:pPr lvl="0" rtl="0">
              <a:spcBef>
                <a:spcPts val="0"/>
              </a:spcBef>
              <a:buNone/>
            </a:pPr>
            <a:r>
              <a:rPr lang="en" sz="1500"/>
              <a:t> 	They got to the Volupides house about ten minutes after Queenie, who met them at the door and said, “Something terrible happened. Arthur slipped and fell on the stairs. He was coming down for another drink—he still had the glass in his hand—and I think he’s dead. Oh, my God—what shall I do?</a:t>
            </a:r>
          </a:p>
          <a:p>
            <a:pPr lvl="0" rtl="0">
              <a:spcBef>
                <a:spcPts val="0"/>
              </a:spcBef>
              <a:buNone/>
            </a:pPr>
            <a:r>
              <a:rPr lang="en" sz="1500"/>
              <a:t> 	The autopsy conducted later concluded that Arthur had died from a wound on the head and conﬁrmed that he’d been drunk.</a:t>
            </a:r>
          </a:p>
          <a:p>
            <a:pPr lvl="0" rtl="0">
              <a:spcBef>
                <a:spcPts val="0"/>
              </a:spcBef>
              <a:buNone/>
            </a:pPr>
            <a:r>
              <a:t/>
            </a:r>
            <a:endParaRPr sz="1500"/>
          </a:p>
        </p:txBody>
      </p:sp>
      <p:sp>
        <p:nvSpPr>
          <p:cNvPr id="104" name="Shape 104"/>
          <p:cNvSpPr txBox="1"/>
          <p:nvPr>
            <p:ph type="title"/>
          </p:nvPr>
        </p:nvSpPr>
        <p:spPr>
          <a:xfrm>
            <a:off x="457200" y="13321"/>
            <a:ext cx="8229600" cy="857400"/>
          </a:xfrm>
          <a:prstGeom prst="rect">
            <a:avLst/>
          </a:prstGeom>
        </p:spPr>
        <p:txBody>
          <a:bodyPr anchorCtr="0" anchor="ctr" bIns="91425" lIns="91425" rIns="91425" tIns="91425">
            <a:noAutofit/>
          </a:bodyPr>
          <a:lstStyle/>
          <a:p>
            <a:pPr lvl="0" rtl="0">
              <a:spcBef>
                <a:spcPts val="0"/>
              </a:spcBef>
              <a:buNone/>
            </a:pPr>
            <a:r>
              <a:rPr lang="en"/>
              <a:t>Is Queenie Telling the Truth?</a:t>
            </a:r>
          </a:p>
        </p:txBody>
      </p:sp>
      <p:pic>
        <p:nvPicPr>
          <p:cNvPr id="105" name="Shape 105"/>
          <p:cNvPicPr preferRelativeResize="0"/>
          <p:nvPr/>
        </p:nvPicPr>
        <p:blipFill>
          <a:blip r:embed="rId3">
            <a:alphaModFix/>
          </a:blip>
          <a:stretch>
            <a:fillRect/>
          </a:stretch>
        </p:blipFill>
        <p:spPr>
          <a:xfrm>
            <a:off x="194350" y="1047750"/>
            <a:ext cx="4037925" cy="39143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13321"/>
            <a:ext cx="8229600" cy="857400"/>
          </a:xfrm>
          <a:prstGeom prst="rect">
            <a:avLst/>
          </a:prstGeom>
        </p:spPr>
        <p:txBody>
          <a:bodyPr anchorCtr="0" anchor="ctr" bIns="91425" lIns="91425" rIns="91425" tIns="91425">
            <a:noAutofit/>
          </a:bodyPr>
          <a:lstStyle/>
          <a:p>
            <a:pPr lvl="0" rtl="0">
              <a:spcBef>
                <a:spcPts val="0"/>
              </a:spcBef>
              <a:buNone/>
            </a:pPr>
            <a:r>
              <a:rPr lang="en"/>
              <a:t>Is Queenie Telling the Truth?</a:t>
            </a:r>
          </a:p>
        </p:txBody>
      </p:sp>
      <p:pic>
        <p:nvPicPr>
          <p:cNvPr id="111" name="Shape 111"/>
          <p:cNvPicPr preferRelativeResize="0"/>
          <p:nvPr/>
        </p:nvPicPr>
        <p:blipFill>
          <a:blip r:embed="rId3">
            <a:alphaModFix/>
          </a:blip>
          <a:stretch>
            <a:fillRect/>
          </a:stretch>
        </p:blipFill>
        <p:spPr>
          <a:xfrm>
            <a:off x="194350" y="1047750"/>
            <a:ext cx="4037925" cy="3914374"/>
          </a:xfrm>
          <a:prstGeom prst="rect">
            <a:avLst/>
          </a:prstGeom>
          <a:noFill/>
          <a:ln>
            <a:noFill/>
          </a:ln>
        </p:spPr>
      </p:pic>
      <p:sp>
        <p:nvSpPr>
          <p:cNvPr id="112" name="Shape 112"/>
          <p:cNvSpPr/>
          <p:nvPr/>
        </p:nvSpPr>
        <p:spPr>
          <a:xfrm>
            <a:off x="4232375" y="2129725"/>
            <a:ext cx="4716599" cy="13775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0000"/>
              <a:buFont typeface="Arial"/>
              <a:buNone/>
            </a:pPr>
            <a:r>
              <a:rPr lang="en" sz="2200">
                <a:solidFill>
                  <a:schemeClr val="accent3"/>
                </a:solidFill>
                <a:latin typeface="Times New Roman"/>
                <a:ea typeface="Times New Roman"/>
                <a:cs typeface="Times New Roman"/>
                <a:sym typeface="Times New Roman"/>
              </a:rPr>
              <a:t>What evidence may conflict with Queenie’s story?</a:t>
            </a:r>
          </a:p>
          <a:p>
            <a:pPr lvl="0" rtl="0" algn="ctr">
              <a:spcBef>
                <a:spcPts val="0"/>
              </a:spcBef>
              <a:buClr>
                <a:schemeClr val="dk1"/>
              </a:buClr>
              <a:buSzPct val="55000"/>
              <a:buFont typeface="Arial"/>
              <a:buNone/>
            </a:pPr>
            <a:r>
              <a:rPr lang="en" sz="2000">
                <a:solidFill>
                  <a:schemeClr val="dk1"/>
                </a:solidFill>
                <a:latin typeface="Times New Roman"/>
                <a:ea typeface="Times New Roman"/>
                <a:cs typeface="Times New Roman"/>
                <a:sym typeface="Times New Roman"/>
              </a:rPr>
              <a:t>(Write down one piece of evidence from the picture)</a:t>
            </a:r>
          </a:p>
        </p:txBody>
      </p:sp>
      <p:sp>
        <p:nvSpPr>
          <p:cNvPr id="113" name="Shape 113"/>
          <p:cNvSpPr/>
          <p:nvPr/>
        </p:nvSpPr>
        <p:spPr>
          <a:xfrm>
            <a:off x="4206600" y="896450"/>
            <a:ext cx="4716599" cy="11306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0000"/>
              <a:buFont typeface="Arial"/>
              <a:buNone/>
            </a:pPr>
            <a:r>
              <a:rPr lang="en" sz="2200">
                <a:solidFill>
                  <a:srgbClr val="DD7E6B"/>
                </a:solidFill>
                <a:latin typeface="Times New Roman"/>
                <a:ea typeface="Times New Roman"/>
                <a:cs typeface="Times New Roman"/>
                <a:sym typeface="Times New Roman"/>
              </a:rPr>
              <a:t>Do you think Queenie is telling the truth?</a:t>
            </a:r>
          </a:p>
          <a:p>
            <a:pPr lvl="0" rtl="0" algn="ctr">
              <a:spcBef>
                <a:spcPts val="0"/>
              </a:spcBef>
              <a:buClr>
                <a:schemeClr val="dk1"/>
              </a:buClr>
              <a:buSzPct val="55000"/>
              <a:buFont typeface="Arial"/>
              <a:buNone/>
            </a:pPr>
            <a:r>
              <a:rPr lang="en" sz="2000">
                <a:solidFill>
                  <a:schemeClr val="dk1"/>
                </a:solidFill>
                <a:latin typeface="Times New Roman"/>
                <a:ea typeface="Times New Roman"/>
                <a:cs typeface="Times New Roman"/>
                <a:sym typeface="Times New Roman"/>
              </a:rPr>
              <a:t>(Write down your claim- “Queenie is…”)</a:t>
            </a:r>
          </a:p>
          <a:p>
            <a:pPr lvl="0">
              <a:spcBef>
                <a:spcPts val="0"/>
              </a:spcBef>
              <a:buClr>
                <a:schemeClr val="dk1"/>
              </a:buClr>
              <a:buFont typeface="Arial"/>
              <a:buNone/>
            </a:pPr>
            <a:r>
              <a:t/>
            </a:r>
            <a:endParaRPr sz="1500">
              <a:solidFill>
                <a:schemeClr val="dk1"/>
              </a:solidFill>
              <a:latin typeface="Times New Roman"/>
              <a:ea typeface="Times New Roman"/>
              <a:cs typeface="Times New Roman"/>
              <a:sym typeface="Times New Roman"/>
            </a:endParaRPr>
          </a:p>
        </p:txBody>
      </p:sp>
      <p:sp>
        <p:nvSpPr>
          <p:cNvPr id="114" name="Shape 114"/>
          <p:cNvSpPr/>
          <p:nvPr/>
        </p:nvSpPr>
        <p:spPr>
          <a:xfrm>
            <a:off x="4206600" y="3583525"/>
            <a:ext cx="4814399" cy="14931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0000"/>
              <a:buFont typeface="Arial"/>
              <a:buNone/>
            </a:pPr>
            <a:r>
              <a:rPr lang="en" sz="2200">
                <a:solidFill>
                  <a:schemeClr val="accent4"/>
                </a:solidFill>
                <a:latin typeface="Times New Roman"/>
                <a:ea typeface="Times New Roman"/>
                <a:cs typeface="Times New Roman"/>
                <a:sym typeface="Times New Roman"/>
              </a:rPr>
              <a:t>What warrant, or general rule, lead you to this interpretation of the evidence?</a:t>
            </a:r>
          </a:p>
          <a:p>
            <a:pPr lvl="0" rtl="0" algn="ctr">
              <a:spcBef>
                <a:spcPts val="0"/>
              </a:spcBef>
              <a:buClr>
                <a:schemeClr val="dk1"/>
              </a:buClr>
              <a:buSzPct val="55000"/>
              <a:buFont typeface="Arial"/>
              <a:buNone/>
            </a:pPr>
            <a:r>
              <a:rPr lang="en" sz="2000">
                <a:solidFill>
                  <a:schemeClr val="dk1"/>
                </a:solidFill>
                <a:latin typeface="Times New Roman"/>
                <a:ea typeface="Times New Roman"/>
                <a:cs typeface="Times New Roman"/>
                <a:sym typeface="Times New Roman"/>
              </a:rPr>
              <a:t>(As a rule, when….)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graphicFrame>
        <p:nvGraphicFramePr>
          <p:cNvPr id="119" name="Shape 119"/>
          <p:cNvGraphicFramePr/>
          <p:nvPr/>
        </p:nvGraphicFramePr>
        <p:xfrm>
          <a:off x="990600" y="1219200"/>
          <a:ext cx="3000000" cy="3000000"/>
        </p:xfrm>
        <a:graphic>
          <a:graphicData uri="http://schemas.openxmlformats.org/drawingml/2006/table">
            <a:tbl>
              <a:tblPr>
                <a:noFill/>
                <a:tableStyleId>{75A2BC90-EF80-423C-98AE-224753081D54}</a:tableStyleId>
              </a:tblPr>
              <a:tblGrid>
                <a:gridCol w="2541025"/>
                <a:gridCol w="2393550"/>
                <a:gridCol w="2280100"/>
              </a:tblGrid>
              <a:tr h="656825">
                <a:tc>
                  <a:txBody>
                    <a:bodyPr>
                      <a:noAutofit/>
                    </a:bodyPr>
                    <a:lstStyle/>
                    <a:p>
                      <a:pPr lvl="0" rtl="0" algn="ctr">
                        <a:lnSpc>
                          <a:spcPct val="115000"/>
                        </a:lnSpc>
                        <a:spcBef>
                          <a:spcPts val="0"/>
                        </a:spcBef>
                        <a:buNone/>
                      </a:pPr>
                      <a:r>
                        <a:rPr lang="en" sz="1100">
                          <a:solidFill>
                            <a:srgbClr val="FFFFFF"/>
                          </a:solidFill>
                        </a:rPr>
                        <a:t>Evidence</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solidFill>
                      <a:srgbClr val="000000"/>
                    </a:solidFill>
                  </a:tcPr>
                </a:tc>
                <a:tc>
                  <a:txBody>
                    <a:bodyPr>
                      <a:noAutofit/>
                    </a:bodyPr>
                    <a:lstStyle/>
                    <a:p>
                      <a:pPr lvl="0" rtl="0" algn="ctr">
                        <a:lnSpc>
                          <a:spcPct val="115000"/>
                        </a:lnSpc>
                        <a:spcBef>
                          <a:spcPts val="0"/>
                        </a:spcBef>
                        <a:buNone/>
                      </a:pPr>
                      <a:r>
                        <a:rPr lang="en" sz="1100">
                          <a:solidFill>
                            <a:srgbClr val="FFFFFF"/>
                          </a:solidFill>
                        </a:rPr>
                        <a:t>Rule (Warrant)</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solidFill>
                      <a:srgbClr val="000000"/>
                    </a:solidFill>
                  </a:tcPr>
                </a:tc>
                <a:tc>
                  <a:txBody>
                    <a:bodyPr>
                      <a:noAutofit/>
                    </a:bodyPr>
                    <a:lstStyle/>
                    <a:p>
                      <a:pPr lvl="0" rtl="0" algn="ctr">
                        <a:lnSpc>
                          <a:spcPct val="115000"/>
                        </a:lnSpc>
                        <a:spcBef>
                          <a:spcPts val="0"/>
                        </a:spcBef>
                        <a:buNone/>
                      </a:pPr>
                      <a:r>
                        <a:rPr lang="en" sz="1100">
                          <a:solidFill>
                            <a:srgbClr val="FFFFFF"/>
                          </a:solidFill>
                        </a:rPr>
                        <a:t>Conclusion</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solidFill>
                      <a:srgbClr val="000000"/>
                    </a:solidFill>
                  </a:tcPr>
                </a:tc>
              </a:tr>
              <a:tr h="1059000">
                <a:tc>
                  <a:txBody>
                    <a:bodyPr>
                      <a:noAutofit/>
                    </a:bodyPr>
                    <a:lstStyle/>
                    <a:p>
                      <a:pPr rtl="0">
                        <a:spcBef>
                          <a:spcPts val="0"/>
                        </a:spcBef>
                        <a:buNone/>
                      </a:pPr>
                      <a:r>
                        <a:t/>
                      </a:r>
                      <a:endParaRPr/>
                    </a:p>
                    <a:p>
                      <a:pPr lvl="0" rtl="0">
                        <a:spcBef>
                          <a:spcPts val="0"/>
                        </a:spcBef>
                        <a:buNone/>
                      </a:pPr>
                      <a:r>
                        <a:t/>
                      </a:r>
                      <a:endParaRP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rPr lang="en"/>
                        <a:t>As a rule, when...</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rPr lang="en" sz="1000"/>
                        <a:t> </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r>
              <a:tr h="988675">
                <a:tc>
                  <a:txBody>
                    <a:bodyPr>
                      <a:noAutofit/>
                    </a:bodyPr>
                    <a:lstStyle/>
                    <a:p>
                      <a:pPr lvl="0" rtl="0">
                        <a:spcBef>
                          <a:spcPts val="0"/>
                        </a:spcBef>
                        <a:buNone/>
                      </a:pPr>
                      <a:r>
                        <a:t/>
                      </a:r>
                      <a:endParaRP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rPr lang="en" sz="1000"/>
                        <a:t> </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r>
              <a:tr h="857925">
                <a:tc>
                  <a:txBody>
                    <a:bodyPr>
                      <a:noAutofit/>
                    </a:bodyPr>
                    <a:lstStyle/>
                    <a:p>
                      <a:pPr rtl="0">
                        <a:spcBef>
                          <a:spcPts val="0"/>
                        </a:spcBef>
                        <a:buNone/>
                      </a:pPr>
                      <a:r>
                        <a:t/>
                      </a:r>
                      <a:endParaRPr sz="1000"/>
                    </a:p>
                    <a:p>
                      <a:pPr lvl="0" rtl="0">
                        <a:spcBef>
                          <a:spcPts val="0"/>
                        </a:spcBef>
                        <a:buNone/>
                      </a:pPr>
                      <a:r>
                        <a:t/>
                      </a:r>
                      <a:endParaRPr sz="1000"/>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rPr lang="en" sz="1000"/>
                        <a:t> </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c>
                  <a:txBody>
                    <a:bodyPr>
                      <a:noAutofit/>
                    </a:bodyPr>
                    <a:lstStyle/>
                    <a:p>
                      <a:pPr lvl="0" rtl="0">
                        <a:spcBef>
                          <a:spcPts val="0"/>
                        </a:spcBef>
                        <a:buNone/>
                      </a:pPr>
                      <a:r>
                        <a:rPr lang="en" sz="1000"/>
                        <a:t> </a:t>
                      </a:r>
                    </a:p>
                  </a:txBody>
                  <a:tcPr marT="91425" marB="91425" marR="68575" marL="68575">
                    <a:lnL cap="flat" w="12700">
                      <a:solidFill>
                        <a:srgbClr val="000000"/>
                      </a:solidFill>
                      <a:prstDash val="solid"/>
                      <a:round/>
                      <a:headEnd len="med" w="med" type="none"/>
                      <a:tailEnd len="med" w="med" type="none"/>
                    </a:lnL>
                    <a:lnR cap="flat" w="12700">
                      <a:solidFill>
                        <a:srgbClr val="000000"/>
                      </a:solidFill>
                      <a:prstDash val="solid"/>
                      <a:round/>
                      <a:headEnd len="med" w="med" type="none"/>
                      <a:tailEnd len="med" w="med" type="none"/>
                    </a:lnR>
                    <a:lnT cap="flat" w="12700">
                      <a:solidFill>
                        <a:srgbClr val="000000"/>
                      </a:solidFill>
                      <a:prstDash val="solid"/>
                      <a:round/>
                      <a:headEnd len="med" w="med" type="none"/>
                      <a:tailEnd len="med" w="med" type="none"/>
                    </a:lnT>
                    <a:lnB cap="flat" w="12700">
                      <a:solidFill>
                        <a:srgbClr val="000000"/>
                      </a:solidFill>
                      <a:prstDash val="solid"/>
                      <a:round/>
                      <a:headEnd len="med" w="med" type="none"/>
                      <a:tailEnd len="med" w="med" type="none"/>
                    </a:lnB>
                  </a:tcPr>
                </a:tc>
              </a:tr>
            </a:tbl>
          </a:graphicData>
        </a:graphic>
      </p:graphicFrame>
      <p:sp>
        <p:nvSpPr>
          <p:cNvPr id="120" name="Shape 120"/>
          <p:cNvSpPr txBox="1"/>
          <p:nvPr/>
        </p:nvSpPr>
        <p:spPr>
          <a:xfrm>
            <a:off x="357625" y="227350"/>
            <a:ext cx="8589599" cy="554399"/>
          </a:xfrm>
          <a:prstGeom prst="rect">
            <a:avLst/>
          </a:prstGeom>
          <a:noFill/>
          <a:ln>
            <a:noFill/>
          </a:ln>
        </p:spPr>
        <p:txBody>
          <a:bodyPr anchorCtr="0" anchor="t" bIns="91425" lIns="91425" rIns="91425" tIns="91425">
            <a:noAutofit/>
          </a:bodyPr>
          <a:lstStyle/>
          <a:p>
            <a:pPr>
              <a:spcBef>
                <a:spcPts val="0"/>
              </a:spcBef>
              <a:buNone/>
            </a:pPr>
            <a:r>
              <a:rPr lang="en" sz="3000">
                <a:solidFill>
                  <a:srgbClr val="FFFFFF"/>
                </a:solidFill>
              </a:rPr>
              <a:t>In groups, collect evidence from image and text.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idx="1" type="body"/>
          </p:nvPr>
        </p:nvSpPr>
        <p:spPr>
          <a:xfrm>
            <a:off x="457200" y="1200150"/>
            <a:ext cx="8229600" cy="3630300"/>
          </a:xfrm>
          <a:prstGeom prst="rect">
            <a:avLst/>
          </a:prstGeom>
        </p:spPr>
        <p:txBody>
          <a:bodyPr anchorCtr="0" anchor="t" bIns="91425" lIns="91425" rIns="91425" tIns="91425">
            <a:noAutofit/>
          </a:bodyPr>
          <a:lstStyle/>
          <a:p>
            <a:pPr rtl="0">
              <a:spcBef>
                <a:spcPts val="0"/>
              </a:spcBef>
              <a:buNone/>
            </a:pPr>
            <a:r>
              <a:rPr b="1" lang="en"/>
              <a:t>Write an Argumentative Paragraph: </a:t>
            </a:r>
            <a:r>
              <a:rPr lang="en"/>
              <a:t>Using the Toulmin Model, form an argument against or for Queenie’s innocence. </a:t>
            </a:r>
          </a:p>
          <a:p>
            <a:pPr indent="-355600" lvl="0" marL="457200" rtl="0">
              <a:spcBef>
                <a:spcPts val="0"/>
              </a:spcBef>
              <a:buClr>
                <a:schemeClr val="dk1"/>
              </a:buClr>
              <a:buSzPct val="100000"/>
              <a:buFont typeface="Arial"/>
              <a:buChar char="-"/>
            </a:pPr>
            <a:r>
              <a:rPr lang="en"/>
              <a:t>Label each element of your argument</a:t>
            </a:r>
          </a:p>
          <a:p>
            <a:pPr indent="-355600" lvl="0" marL="457200" rtl="0">
              <a:spcBef>
                <a:spcPts val="0"/>
              </a:spcBef>
              <a:buClr>
                <a:schemeClr val="dk1"/>
              </a:buClr>
              <a:buSzPct val="100000"/>
              <a:buFont typeface="Arial"/>
              <a:buChar char="-"/>
            </a:pPr>
            <a:r>
              <a:rPr lang="en"/>
              <a:t>Well-written</a:t>
            </a:r>
          </a:p>
          <a:p>
            <a:pPr indent="-355600" lvl="0" marL="457200">
              <a:spcBef>
                <a:spcPts val="0"/>
              </a:spcBef>
              <a:buClr>
                <a:schemeClr val="dk1"/>
              </a:buClr>
              <a:buSzPct val="100000"/>
              <a:buFont typeface="Arial"/>
              <a:buChar char="-"/>
            </a:pPr>
            <a:r>
              <a:rPr lang="en"/>
              <a:t>NO EMOTIONAL APPEALS</a:t>
            </a:r>
          </a:p>
        </p:txBody>
      </p:sp>
      <p:sp>
        <p:nvSpPr>
          <p:cNvPr id="126" name="Shape 126"/>
          <p:cNvSpPr txBox="1"/>
          <p:nvPr>
            <p:ph type="title"/>
          </p:nvPr>
        </p:nvSpPr>
        <p:spPr>
          <a:xfrm>
            <a:off x="457200" y="13321"/>
            <a:ext cx="8229600" cy="857400"/>
          </a:xfrm>
          <a:prstGeom prst="rect">
            <a:avLst/>
          </a:prstGeom>
        </p:spPr>
        <p:txBody>
          <a:bodyPr anchorCtr="0" anchor="ctr" bIns="91425" lIns="91425" rIns="91425" tIns="91425">
            <a:noAutofit/>
          </a:bodyPr>
          <a:lstStyle/>
          <a:p>
            <a:pPr>
              <a:spcBef>
                <a:spcPts val="0"/>
              </a:spcBef>
              <a:buNone/>
            </a:pPr>
            <a:r>
              <a:rPr lang="en"/>
              <a:t>Homework</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